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94" autoAdjust="0"/>
  </p:normalViewPr>
  <p:slideViewPr>
    <p:cSldViewPr>
      <p:cViewPr varScale="1">
        <p:scale>
          <a:sx n="74" d="100"/>
          <a:sy n="74" d="100"/>
        </p:scale>
        <p:origin x="-169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383A3-3962-4A0A-99DB-E2464FEE9D44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F91F5-1E94-4B01-A1CB-3E9D793F68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F91F5-1E94-4B01-A1CB-3E9D793F68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458200" cy="501675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 (PROGRAMME)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2017-2018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SOCIOLOGICAL BASES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AP/EDN/201/C-1A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SOCIAL GROUP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0"/>
            <a:ext cx="14478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762000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Social Group</a:t>
            </a:r>
            <a:endParaRPr lang="en-IN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153400" cy="1905000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6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Bookman Old Style" pitchFamily="18" charset="0"/>
              </a:rPr>
              <a:t>What is social group </a:t>
            </a: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?</a:t>
            </a:r>
          </a:p>
          <a:p>
            <a:pPr algn="just">
              <a:lnSpc>
                <a:spcPct val="160000"/>
              </a:lnSpc>
            </a:pPr>
            <a:r>
              <a:rPr lang="en-US" sz="2400" dirty="0" smtClean="0">
                <a:solidFill>
                  <a:schemeClr val="tx1"/>
                </a:solidFill>
                <a:latin typeface="Bookman Old Style" pitchFamily="18" charset="0"/>
              </a:rPr>
              <a:t>- A social group is a collection of two or more persons who are continuously interacting and share common interests and a sense of loyalty within a given society.</a:t>
            </a:r>
            <a:endParaRPr lang="en-IN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228601"/>
            <a:ext cx="77724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Types of Social Group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219200" y="1524000"/>
            <a:ext cx="6096000" cy="3048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Primary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 Groups;</a:t>
            </a:r>
          </a:p>
          <a:p>
            <a:pPr marL="342900" marR="0" lvl="0" indent="-342900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Secondary Groups;</a:t>
            </a:r>
          </a:p>
          <a:p>
            <a:pPr marL="342900" marR="0" lvl="0" indent="-342900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24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In-groups;</a:t>
            </a:r>
          </a:p>
          <a:p>
            <a:pPr marL="342900" marR="0" lvl="0" indent="-342900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Out-groups;</a:t>
            </a:r>
          </a:p>
          <a:p>
            <a:pPr marL="342900" marR="0" lvl="0" indent="-342900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24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Reference Groups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76200"/>
            <a:ext cx="84582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Comparative discussion on Social Group</a:t>
            </a:r>
            <a:endParaRPr kumimoji="0" lang="en-IN" sz="4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600200"/>
          <a:ext cx="8153400" cy="4511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76700"/>
                <a:gridCol w="4076700"/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Primary Group</a:t>
                      </a:r>
                      <a:endParaRPr lang="en-IN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Secondary Group</a:t>
                      </a:r>
                      <a:endParaRPr lang="en-IN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Primary Group is a</a:t>
                      </a:r>
                      <a:r>
                        <a:rPr lang="en-US" sz="1800" baseline="0" dirty="0" smtClean="0">
                          <a:latin typeface="Bookman Old Style" pitchFamily="18" charset="0"/>
                        </a:rPr>
                        <a:t> small group of people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Secondary group is relatively big</a:t>
                      </a:r>
                      <a:r>
                        <a:rPr lang="en-US" sz="1800" baseline="0" dirty="0" smtClean="0">
                          <a:latin typeface="Bookman Old Style" pitchFamily="18" charset="0"/>
                        </a:rPr>
                        <a:t> in size.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It is characterized by intimate, face to face and emotional relationship.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It is marked by formal  and impersonal relationship.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These are person oriented groups.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These are goal-oriented groups.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Example of primary</a:t>
                      </a:r>
                      <a:r>
                        <a:rPr lang="en-US" sz="1800" baseline="0" dirty="0" smtClean="0">
                          <a:latin typeface="Bookman Old Style" pitchFamily="18" charset="0"/>
                        </a:rPr>
                        <a:t> group : Family, Friend etc.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latin typeface="Bookman Old Style" pitchFamily="18" charset="0"/>
                        </a:rPr>
                        <a:t>Example of secondary group: school, Hospital etc.</a:t>
                      </a:r>
                      <a:endParaRPr lang="en-IN" sz="1800" dirty="0"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667000"/>
            <a:ext cx="6095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137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Social Group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Group</dc:title>
  <dc:creator>user</dc:creator>
  <cp:lastModifiedBy>Akinchan</cp:lastModifiedBy>
  <cp:revision>7</cp:revision>
  <dcterms:created xsi:type="dcterms:W3CDTF">2006-08-16T00:00:00Z</dcterms:created>
  <dcterms:modified xsi:type="dcterms:W3CDTF">2024-06-15T12:07:08Z</dcterms:modified>
</cp:coreProperties>
</file>